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2" r:id="rId6"/>
    <p:sldId id="259" r:id="rId7"/>
    <p:sldId id="260" r:id="rId8"/>
    <p:sldId id="261" r:id="rId9"/>
    <p:sldId id="264" r:id="rId10"/>
    <p:sldId id="265" r:id="rId11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4BAB97-572A-D757-5921-2ACF651700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2E8461-2CD0-35F1-4D38-0E5C5857F9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BC0240-F084-D5E9-52CB-27E56D648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A575FC-A8D7-7881-34C4-91E66E27C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4233D5-877F-069E-FAFE-F951C2EB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45267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7F088E-162B-9521-DFA5-41A699AE8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9190E2E-73F9-8C1E-11B4-F25327EE4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3E8EEE-8E38-9E4F-930D-F1002B1C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D0D913-2467-A382-1978-358B38C15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EA7DED-8D29-F7A4-69F8-812852484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7077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4EFB2CC-6369-5CD3-5B90-D34876381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BB80742-985F-D8A7-160E-E4E7E0565E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226161-EA2C-078B-5163-E18D68C71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A6C6A2-ECE6-892C-4CB2-014B5C4A1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F05020-CE7B-42D8-CBDE-C84EB6A9D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7798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DC4347-0596-38C9-B21B-2B257553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D8B53A-F8D0-BBA7-6A29-F3FBB91CA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81DCDE-29E5-B90B-1C2B-084E2E6E2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C0BC9D-71AE-8EE8-61DB-868EDDA89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85AA7F-8742-9478-B88C-FDF36BFDC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73314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25498F-5638-649F-BAB9-0442E71A5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D9BCEB-3FCE-4FB6-EFD4-A4F8884A7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876765-8CF3-4647-8D43-83D513232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BC9D19-560E-3789-B8F1-EDD33E70B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787F83-6F64-1C41-66A0-49B60F69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0523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B2CB4A-5CC0-318A-A05B-E8BC09641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3A4C05-B15F-8EEB-FD7D-8F0AB41B48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D676FF-D92A-8D03-E350-B177F8BCA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1792CD-8049-FA54-6F92-AFD629851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A9ACDF-F367-0730-1049-FB7163156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2CD5823-070A-424C-3C67-9A664223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6181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48C49C-CB12-0058-C048-1B65F4668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1908E1-5915-C50C-060B-E32E5CDE4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20CA240-9B84-84ED-2940-ED63D9173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FFFEC76-21B0-371A-B582-5412E11CE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83FDDC7-FF01-83A6-A08E-53B672ED1C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8A631FE-A0DC-265B-DD1C-D7B31CBAF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5A38360-77E6-8D3F-9D18-2A3782F78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FFE9158-6EAE-36DB-8AB2-099C2FAC4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7200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078B5B-F926-2609-EE0F-770303C9F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1CC771F-FC70-937F-5255-C458D082A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958B922-5086-FA6E-799C-24951C639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839518-79B7-02AB-6957-569A3ED20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83758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9C049F4-DAB8-9625-4BE1-B8EEA11A6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9E4E323-EB77-DB55-7306-B64AD67F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FD76282-687C-1771-DA43-B902F205D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40764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A62A2A-00A9-3D7F-B371-2A2E06A6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CC9269-2258-B4C0-01A2-F4F640BF9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C86D8B6-4627-0762-4CE1-3417ADBBF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55CBC11-95BA-CD18-C5F8-ED6664787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871290-AD5F-E99D-E034-4C3704B63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6B30E6E-A6AE-1219-0A8B-833EE6EAC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406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00B2A3-7956-F437-F60B-061E413E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2435964-0B68-3D7C-9E21-62F7844359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E7957A8-06AF-E57D-2151-9AE43443E6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3B1D0C-4B65-BC7F-D003-B2B8BC55D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870F353-4E75-89A3-DA1D-7D1D370AB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ED4756-744C-0C7F-852E-9E99A2037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1199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12957E-5CA1-A2C9-4A83-C20BB6F9F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063EA53-8CDC-F4EB-D29C-52D9D4A91E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C82DF9-E339-60B1-7A78-63F406335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F8C65-9AD3-4D66-8637-4B6636337A0F}" type="datetimeFigureOut">
              <a:rPr lang="es-EC" smtClean="0"/>
              <a:t>20/5/2024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F246D3-61F5-F743-0ED9-7760540D3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72F01E-2C12-C845-8B6D-5FE4353F5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235EC0-E1D2-491E-8FC6-F717374C40E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11569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2D043B-17DE-0DA4-15F0-80E94982DB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BD90FB-58C1-05B9-85CB-969E134E84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Gustavo Solórzano Andrade</a:t>
            </a:r>
          </a:p>
          <a:p>
            <a:r>
              <a:rPr lang="es-MX" dirty="0"/>
              <a:t>Mayo 2024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839383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E1E00-C23A-303A-2945-79D3F9D4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CB5D3449-10FA-EFD2-FF30-5B928B73B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sz="4000" dirty="0"/>
              <a:t>Gracias</a:t>
            </a:r>
            <a:endParaRPr lang="es-EC" sz="4000" dirty="0"/>
          </a:p>
        </p:txBody>
      </p:sp>
    </p:spTree>
    <p:extLst>
      <p:ext uri="{BB962C8B-B14F-4D97-AF65-F5344CB8AC3E}">
        <p14:creationId xmlns:p14="http://schemas.microsoft.com/office/powerpoint/2010/main" val="2657524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ACD8B4-7494-0D01-C08A-4C38C5F1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89A638-5642-3317-B4EF-D6BDC5E479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 dirty="0"/>
          </a:p>
          <a:p>
            <a:r>
              <a:rPr lang="es-MX" dirty="0"/>
              <a:t>Los modelos de riesgo crediticio son funciones matemáticas que asignan un valor de 0 o 1 (no prestar o prestar) a un determinado solicitante de crédito según las características de este.</a:t>
            </a:r>
          </a:p>
        </p:txBody>
      </p:sp>
      <p:pic>
        <p:nvPicPr>
          <p:cNvPr id="10" name="Marcador de contenido 9" descr="Un grupo de personas sentadas alrededor de una mesa con sillas&#10;&#10;Descripción generada automáticamente con confianza media">
            <a:extLst>
              <a:ext uri="{FF2B5EF4-FFF2-40B4-BE49-F238E27FC236}">
                <a16:creationId xmlns:a16="http://schemas.microsoft.com/office/drawing/2014/main" id="{B635BFD3-3A82-6211-02BF-CC9FC45742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31" y="1690688"/>
            <a:ext cx="4766469" cy="4766469"/>
          </a:xfrm>
        </p:spPr>
      </p:pic>
    </p:spTree>
    <p:extLst>
      <p:ext uri="{BB962C8B-B14F-4D97-AF65-F5344CB8AC3E}">
        <p14:creationId xmlns:p14="http://schemas.microsoft.com/office/powerpoint/2010/main" val="386818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ACD8B4-7494-0D01-C08A-4C38C5F1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89A638-5642-3317-B4EF-D6BDC5E479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Para obtener una función de este tipo hay que basarse en la evidencia histórica de los clientes que han cumplido y los que no, y comparar esta información con las variables que el cliente presenta el momento de solicitar el crédito.</a:t>
            </a:r>
          </a:p>
          <a:p>
            <a:r>
              <a:rPr lang="es-MX" dirty="0"/>
              <a:t>El hacerlo de esta manera reduce la discrecionalidad de los funcionarios de la entidad crediticia.</a:t>
            </a:r>
            <a:endParaRPr lang="es-EC" dirty="0"/>
          </a:p>
        </p:txBody>
      </p:sp>
      <p:pic>
        <p:nvPicPr>
          <p:cNvPr id="10" name="Marcador de contenido 9" descr="Una persona sentada en un escritorio&#10;&#10;Descripción generada automáticamente con confianza media">
            <a:extLst>
              <a:ext uri="{FF2B5EF4-FFF2-40B4-BE49-F238E27FC236}">
                <a16:creationId xmlns:a16="http://schemas.microsoft.com/office/drawing/2014/main" id="{0B4480A6-BD13-6EED-AEEB-224DB2AE1D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40" y="2252191"/>
            <a:ext cx="5323197" cy="2980990"/>
          </a:xfrm>
        </p:spPr>
      </p:pic>
    </p:spTree>
    <p:extLst>
      <p:ext uri="{BB962C8B-B14F-4D97-AF65-F5344CB8AC3E}">
        <p14:creationId xmlns:p14="http://schemas.microsoft.com/office/powerpoint/2010/main" val="4039176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E1E00-C23A-303A-2945-79D3F9D4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A35435-33EF-1ED7-DA62-319E9BC97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Los métodos más comunes para realizar esta actividad son:</a:t>
            </a:r>
          </a:p>
          <a:p>
            <a:endParaRPr lang="es-MX" dirty="0"/>
          </a:p>
          <a:p>
            <a:r>
              <a:rPr lang="es-MX" dirty="0"/>
              <a:t>Métodos estadísticos tradicionales:</a:t>
            </a:r>
          </a:p>
          <a:p>
            <a:pPr lvl="1"/>
            <a:r>
              <a:rPr lang="es-MX" dirty="0"/>
              <a:t>Análisis discriminante</a:t>
            </a:r>
          </a:p>
          <a:p>
            <a:pPr lvl="1"/>
            <a:r>
              <a:rPr lang="es-MX" dirty="0"/>
              <a:t>Modelos </a:t>
            </a:r>
            <a:r>
              <a:rPr lang="es-MX" dirty="0" err="1"/>
              <a:t>logit</a:t>
            </a:r>
            <a:r>
              <a:rPr lang="es-MX" dirty="0"/>
              <a:t>/</a:t>
            </a:r>
            <a:r>
              <a:rPr lang="es-MX" dirty="0" err="1"/>
              <a:t>probit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Métodos basados en machine </a:t>
            </a:r>
            <a:r>
              <a:rPr lang="es-MX" dirty="0" err="1"/>
              <a:t>learning</a:t>
            </a:r>
            <a:r>
              <a:rPr lang="es-MX" dirty="0"/>
              <a:t>.</a:t>
            </a:r>
          </a:p>
          <a:p>
            <a:pPr lvl="1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69516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E1E00-C23A-303A-2945-79D3F9D4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A35435-33EF-1ED7-DA62-319E9BC97F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El análisis discriminante consiste en representar a cada individuo como un vector en el espacio, según sus características y encontrar un plano (relación lineal) que divida al grupo de los que pagan los créditos de los que no pagan.</a:t>
            </a:r>
          </a:p>
          <a:p>
            <a:r>
              <a:rPr lang="es-MX" dirty="0"/>
              <a:t>También se pueden usar términos de segundo orden para mejorar la clasificación.</a:t>
            </a:r>
          </a:p>
          <a:p>
            <a:endParaRPr lang="es-MX" dirty="0"/>
          </a:p>
          <a:p>
            <a:pPr lvl="1"/>
            <a:endParaRPr lang="es-EC" dirty="0"/>
          </a:p>
        </p:txBody>
      </p:sp>
      <p:pic>
        <p:nvPicPr>
          <p:cNvPr id="6" name="Marcador de contenido 5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132B6BD8-899B-EA6A-CA85-41A146DFD0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2560320"/>
            <a:ext cx="5729093" cy="2630561"/>
          </a:xfrm>
        </p:spPr>
      </p:pic>
    </p:spTree>
    <p:extLst>
      <p:ext uri="{BB962C8B-B14F-4D97-AF65-F5344CB8AC3E}">
        <p14:creationId xmlns:p14="http://schemas.microsoft.com/office/powerpoint/2010/main" val="4087643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61C56E10-4053-440D-B35A-DDA9BC22EB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7" y="1350498"/>
            <a:ext cx="6578173" cy="4939092"/>
          </a:xfr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28E1E00-C23A-303A-2945-79D3F9D4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A35435-33EF-1ED7-DA62-319E9BC97F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/>
              <a:t>Los modelos </a:t>
            </a:r>
            <a:r>
              <a:rPr lang="es-MX" dirty="0" err="1"/>
              <a:t>logit</a:t>
            </a:r>
            <a:r>
              <a:rPr lang="es-MX" dirty="0"/>
              <a:t> o </a:t>
            </a:r>
            <a:r>
              <a:rPr lang="es-MX" dirty="0" err="1"/>
              <a:t>probit</a:t>
            </a:r>
            <a:r>
              <a:rPr lang="es-MX" dirty="0"/>
              <a:t>, son tipos de regresiones no lineales donde se obtiene la probabilidad de pago en función de las características del individuo.</a:t>
            </a:r>
          </a:p>
          <a:p>
            <a:r>
              <a:rPr lang="es-MX" dirty="0"/>
              <a:t>Se asigna un valor de corte, una probabilidad mínima de cumplimiento, para poder otorgar el crédito.</a:t>
            </a:r>
          </a:p>
          <a:p>
            <a:endParaRPr lang="es-MX" dirty="0"/>
          </a:p>
          <a:p>
            <a:pPr marL="457200" lvl="1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92872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E1E00-C23A-303A-2945-79D3F9D4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A35435-33EF-1ED7-DA62-319E9BC97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Con el auge de las nuevas técnicas de automatización (machine </a:t>
            </a:r>
            <a:r>
              <a:rPr lang="es-MX" dirty="0" err="1"/>
              <a:t>learning</a:t>
            </a:r>
            <a:r>
              <a:rPr lang="es-MX" dirty="0"/>
              <a:t>, Deep </a:t>
            </a:r>
            <a:r>
              <a:rPr lang="es-MX" dirty="0" err="1"/>
              <a:t>learning</a:t>
            </a:r>
            <a:r>
              <a:rPr lang="es-MX" dirty="0"/>
              <a:t>, </a:t>
            </a:r>
            <a:r>
              <a:rPr lang="es-MX" dirty="0" err="1"/>
              <a:t>etc</a:t>
            </a:r>
            <a:r>
              <a:rPr lang="es-MX" dirty="0"/>
              <a:t>), los modelos crediticios también se suman a la utilización de estas.</a:t>
            </a:r>
          </a:p>
          <a:p>
            <a:r>
              <a:rPr lang="es-MX" dirty="0"/>
              <a:t>Mientras el análisis discriminante y los </a:t>
            </a:r>
            <a:r>
              <a:rPr lang="es-MX" dirty="0" err="1"/>
              <a:t>logit</a:t>
            </a:r>
            <a:r>
              <a:rPr lang="es-MX" dirty="0"/>
              <a:t> y </a:t>
            </a:r>
            <a:r>
              <a:rPr lang="es-MX" dirty="0" err="1"/>
              <a:t>probit</a:t>
            </a:r>
            <a:r>
              <a:rPr lang="es-MX" dirty="0"/>
              <a:t> requieren que el investigador de la forma funcional en la que las características del individuo afectan al pago o no pago, las redes neuronales se ajustan a la forma funcional que sea, siempre y cuando haya suficientes capas en la red.</a:t>
            </a:r>
          </a:p>
          <a:p>
            <a:endParaRPr lang="es-MX" dirty="0"/>
          </a:p>
          <a:p>
            <a:endParaRPr lang="es-MX" dirty="0"/>
          </a:p>
          <a:p>
            <a:pPr lvl="1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72874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E1E00-C23A-303A-2945-79D3F9D4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A35435-33EF-1ED7-DA62-319E9BC97F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/>
              <a:t>Y como es de imaginar, si queremos dar muchas capas a la red, con muchos coeficientes por estimar, es necesario tener grandes bases de datos para poder entrenar el modelo.</a:t>
            </a:r>
          </a:p>
          <a:p>
            <a:endParaRPr lang="es-MX" dirty="0"/>
          </a:p>
          <a:p>
            <a:pPr lvl="1"/>
            <a:endParaRPr lang="es-EC" dirty="0"/>
          </a:p>
        </p:txBody>
      </p:sp>
      <p:pic>
        <p:nvPicPr>
          <p:cNvPr id="6" name="Marcador de contenido 5" descr="Diagrama&#10;&#10;Descripción generada automáticamente">
            <a:extLst>
              <a:ext uri="{FF2B5EF4-FFF2-40B4-BE49-F238E27FC236}">
                <a16:creationId xmlns:a16="http://schemas.microsoft.com/office/drawing/2014/main" id="{997046A7-F6AB-66E2-FF63-8A3D6E5360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145" y="1418089"/>
            <a:ext cx="5074786" cy="5074786"/>
          </a:xfrm>
        </p:spPr>
      </p:pic>
    </p:spTree>
    <p:extLst>
      <p:ext uri="{BB962C8B-B14F-4D97-AF65-F5344CB8AC3E}">
        <p14:creationId xmlns:p14="http://schemas.microsoft.com/office/powerpoint/2010/main" val="4251832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E1E00-C23A-303A-2945-79D3F9D4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riesgo crediticio</a:t>
            </a:r>
            <a:endParaRPr lang="es-EC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CB5D3449-10FA-EFD2-FF30-5B928B73B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Le Quy Tai, G. T. T. (2019). Deep learning techniques for credit scoring. </a:t>
            </a:r>
            <a:r>
              <a:rPr lang="en-U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Journal of economics, business and management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 </a:t>
            </a:r>
            <a:r>
              <a:rPr lang="en-U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7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(3), 93-96.</a:t>
            </a:r>
          </a:p>
          <a:p>
            <a:pPr marL="0" indent="0">
              <a:buNone/>
            </a:pPr>
            <a:endParaRPr lang="en-US" b="0" i="0" dirty="0">
              <a:solidFill>
                <a:srgbClr val="222222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Gunnarsson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B. R.,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Vanden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Broucke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S.,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Baesens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B.,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Óskarsdóttir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M., &amp;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Lemahieu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W. (2021). Deep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learning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for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credit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scoring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: Do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or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don’t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?. </a:t>
            </a:r>
            <a:r>
              <a:rPr lang="es-EC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European</a:t>
            </a:r>
            <a:r>
              <a:rPr lang="es-EC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Journal</a:t>
            </a:r>
            <a:r>
              <a:rPr lang="es-EC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of</a:t>
            </a:r>
            <a:r>
              <a:rPr lang="es-EC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Operational</a:t>
            </a:r>
            <a:r>
              <a:rPr lang="es-EC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s-EC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Research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 </a:t>
            </a:r>
            <a:r>
              <a:rPr lang="es-EC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295</a:t>
            </a:r>
            <a:r>
              <a:rPr lang="es-EC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(1), 292-305.</a:t>
            </a:r>
          </a:p>
          <a:p>
            <a:pPr marL="0" indent="0">
              <a:buNone/>
            </a:pPr>
            <a:endParaRPr lang="en-US" dirty="0">
              <a:solidFill>
                <a:srgbClr val="222222"/>
              </a:solidFill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US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Gicić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A., </a:t>
            </a:r>
            <a:r>
              <a:rPr lang="en-US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Đonko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D., &amp; Subasi, A. (2023). Intelligent credit scoring using deep learning methods. </a:t>
            </a:r>
            <a:r>
              <a:rPr lang="en-U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Concurrency and Computation: Practice and Experience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 </a:t>
            </a:r>
            <a:r>
              <a:rPr lang="en-U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35</a:t>
            </a:r>
            <a:r>
              <a:rPr lang="en-U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(9), e7637.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866944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499</Words>
  <Application>Microsoft Office PowerPoint</Application>
  <PresentationFormat>Panorámica</PresentationFormat>
  <Paragraphs>40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Tema de Office</vt:lpstr>
      <vt:lpstr>Modelos de Riesgo Crediticio</vt:lpstr>
      <vt:lpstr>Modelos de riesgo crediticio</vt:lpstr>
      <vt:lpstr>Modelos de riesgo crediticio</vt:lpstr>
      <vt:lpstr>Modelos de riesgo crediticio</vt:lpstr>
      <vt:lpstr>Modelos de riesgo crediticio</vt:lpstr>
      <vt:lpstr>Modelos de riesgo crediticio</vt:lpstr>
      <vt:lpstr>Modelos de riesgo crediticio</vt:lpstr>
      <vt:lpstr>Modelos de riesgo crediticio</vt:lpstr>
      <vt:lpstr>Modelos de riesgo crediticio</vt:lpstr>
      <vt:lpstr>Modelos de riesgo crediticio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Riesgo Crediticio</dc:title>
  <dc:creator>Gustavo Paul Solorzano Andrade</dc:creator>
  <cp:lastModifiedBy>Ledy Patricia Hidrobo Castellano</cp:lastModifiedBy>
  <cp:revision>14</cp:revision>
  <dcterms:created xsi:type="dcterms:W3CDTF">2024-05-19T04:08:47Z</dcterms:created>
  <dcterms:modified xsi:type="dcterms:W3CDTF">2024-05-20T17:07:32Z</dcterms:modified>
</cp:coreProperties>
</file>